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319" r:id="rId3"/>
    <p:sldId id="322" r:id="rId4"/>
    <p:sldId id="321" r:id="rId5"/>
    <p:sldId id="318" r:id="rId6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5332" autoAdjust="0"/>
  </p:normalViewPr>
  <p:slideViewPr>
    <p:cSldViewPr snapToGrid="0">
      <p:cViewPr varScale="1">
        <p:scale>
          <a:sx n="96" d="100"/>
          <a:sy n="96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049961F-4E46-4438-AAD7-E38CBDD72E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4564EC8-1E15-4C90-A191-F14D42F07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morning,</a:t>
            </a:r>
            <a:r>
              <a:rPr lang="en-SG" baseline="0" dirty="0"/>
              <a:t> everyone. Happy to finally see all you in person after 2 years of travel restriction due to </a:t>
            </a:r>
            <a:r>
              <a:rPr lang="en-SG" baseline="0" dirty="0" err="1"/>
              <a:t>covid</a:t>
            </a:r>
            <a:r>
              <a:rPr lang="en-SG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879BF-4BA0-42A1-944D-CE508EB8CD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3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1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sam\Desktop\05 PPT master\JPG\lettermark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845" y="464489"/>
            <a:ext cx="1242905" cy="19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/>
          <a:srcRect l="54565"/>
          <a:stretch/>
        </p:blipFill>
        <p:spPr>
          <a:xfrm>
            <a:off x="9686611" y="4485117"/>
            <a:ext cx="1159685" cy="11949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08501" y="5068259"/>
            <a:ext cx="672075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DSSEA</a:t>
            </a:r>
            <a:endParaRPr lang="ko-KR" altLang="en-US" sz="1467" dirty="0">
              <a:solidFill>
                <a:schemeClr val="tx1">
                  <a:lumMod val="50000"/>
                  <a:lumOff val="50000"/>
                </a:schemeClr>
              </a:solidFill>
              <a:latin typeface="Segoe UI Black" panose="020B0A02040204020203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10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29652"/>
          <a:stretch/>
        </p:blipFill>
        <p:spPr>
          <a:xfrm>
            <a:off x="10751736" y="340965"/>
            <a:ext cx="1017872" cy="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3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7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6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9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0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42BB7-7771-4EF8-A5D0-5754E79E57F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9CB1-EC02-4CDF-B43B-D4C93AD9D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5230" y="2139725"/>
            <a:ext cx="11329259" cy="10523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Smartwatch Teardown</a:t>
            </a:r>
            <a:endParaRPr lang="en-US" altLang="ko-KR" spc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780363" y="5239814"/>
            <a:ext cx="10298443" cy="455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24</a:t>
            </a:r>
            <a:r>
              <a:rPr lang="en-US" altLang="ko-KR" sz="1600" baseline="30000" dirty="0"/>
              <a:t>th</a:t>
            </a:r>
            <a:r>
              <a:rPr lang="en-US" altLang="ko-KR" sz="1600" dirty="0"/>
              <a:t> January 2024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33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57662"/>
              </p:ext>
            </p:extLst>
          </p:nvPr>
        </p:nvGraphicFramePr>
        <p:xfrm>
          <a:off x="6366805" y="1515703"/>
          <a:ext cx="5416878" cy="2795384"/>
        </p:xfrm>
        <a:graphic>
          <a:graphicData uri="http://schemas.openxmlformats.org/drawingml/2006/table">
            <a:tbl>
              <a:tblPr/>
              <a:tblGrid>
                <a:gridCol w="607066">
                  <a:extLst>
                    <a:ext uri="{9D8B030D-6E8A-4147-A177-3AD203B41FA5}">
                      <a16:colId xmlns:a16="http://schemas.microsoft.com/office/drawing/2014/main" val="1865636373"/>
                    </a:ext>
                  </a:extLst>
                </a:gridCol>
                <a:gridCol w="3379169">
                  <a:extLst>
                    <a:ext uri="{9D8B030D-6E8A-4147-A177-3AD203B41FA5}">
                      <a16:colId xmlns:a16="http://schemas.microsoft.com/office/drawing/2014/main" val="3593964830"/>
                    </a:ext>
                  </a:extLst>
                </a:gridCol>
                <a:gridCol w="1430643">
                  <a:extLst>
                    <a:ext uri="{9D8B030D-6E8A-4147-A177-3AD203B41FA5}">
                      <a16:colId xmlns:a16="http://schemas.microsoft.com/office/drawing/2014/main" val="1115399975"/>
                    </a:ext>
                  </a:extLst>
                </a:gridCol>
              </a:tblGrid>
              <a:tr h="861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Realtek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RTL8763E)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Connectivity: Bluetooth 5.2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Note: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Realtek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RTL8763E is a 2-in-1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solution for Smartwatch &amp; TWS(Supports </a:t>
                      </a:r>
                      <a:r>
                        <a:rPr lang="it-IT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 Data, Classic Audio, BLE Audio)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57709"/>
                  </a:ext>
                </a:extLst>
              </a:tr>
              <a:tr h="242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: 1.75”(4.44 cm)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 : TFT LCD 2.5D curved glass display with touch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20153"/>
                  </a:ext>
                </a:extLst>
              </a:tr>
              <a:tr h="70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128Mbit | PUYA Semiconductors(Shanghai,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China)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P.No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– PY25Q128HA Serial NOR Flash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74173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PMIC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 Semi LP4069 | Linear Charger for Li-Battery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68070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Make PPG Sensor. It has 4x LEDs</a:t>
                      </a:r>
                      <a:b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(2x Transmitter + 2x Receiver). It does not have dedicated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Bioprocessor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84699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40654"/>
              </p:ext>
            </p:extLst>
          </p:nvPr>
        </p:nvGraphicFramePr>
        <p:xfrm>
          <a:off x="460375" y="1515703"/>
          <a:ext cx="5702397" cy="49720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3245300887"/>
                    </a:ext>
                  </a:extLst>
                </a:gridCol>
                <a:gridCol w="2380287">
                  <a:extLst>
                    <a:ext uri="{9D8B030D-6E8A-4147-A177-3AD203B41FA5}">
                      <a16:colId xmlns:a16="http://schemas.microsoft.com/office/drawing/2014/main" val="3566900344"/>
                    </a:ext>
                  </a:extLst>
                </a:gridCol>
                <a:gridCol w="2207685">
                  <a:extLst>
                    <a:ext uri="{9D8B030D-6E8A-4147-A177-3AD203B41FA5}">
                      <a16:colId xmlns:a16="http://schemas.microsoft.com/office/drawing/2014/main" val="2806260392"/>
                    </a:ext>
                  </a:extLst>
                </a:gridCol>
              </a:tblGrid>
              <a:tr h="125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Noise </a:t>
                      </a:r>
                      <a:r>
                        <a:rPr lang="en-US" sz="120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Colorfit</a:t>
                      </a:r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 Canvas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Price :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INR2050(~$24.6)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Segment : </a:t>
                      </a:r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Mid-end</a:t>
                      </a:r>
                      <a:b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Expected BOM</a:t>
                      </a:r>
                      <a:r>
                        <a:rPr lang="en-US" sz="1200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 Cost : ~$17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Watch Image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65465"/>
                  </a:ext>
                </a:extLst>
              </a:tr>
              <a:tr h="15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Watch Features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AI Voice assistance, Heart rate monitor, SpO2 monitor, Stress monitor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Step tracker, Calories burned, Distance travelled, Activity history,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Sleep monitor, Breathe exercise &amp; 100+ Sports modes,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Find my phone, Low Battery reminder, Remote music control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Remote camera control Stopwatch, Timer and Alarm,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Weather forecast,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Wake gesture, Vibration alert, Do not disturb mode, Bluetooth Calling, Caller name information &amp; Call rejection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777176"/>
                  </a:ext>
                </a:extLst>
              </a:tr>
              <a:tr h="603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Battery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Charge time - less than 2 </a:t>
                      </a:r>
                      <a:r>
                        <a:rPr lang="en-US" sz="1200" u="none" strike="noStrike" dirty="0" err="1">
                          <a:effectLst/>
                        </a:rPr>
                        <a:t>Hrs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Battery Life - </a:t>
                      </a:r>
                      <a:r>
                        <a:rPr lang="en-US" sz="1200" u="none" strike="noStrike" dirty="0" err="1">
                          <a:effectLst/>
                        </a:rPr>
                        <a:t>Upto</a:t>
                      </a:r>
                      <a:r>
                        <a:rPr lang="en-US" sz="1200" u="none" strike="noStrike" dirty="0">
                          <a:effectLst/>
                        </a:rPr>
                        <a:t> 7 Days in normal mode &amp; </a:t>
                      </a:r>
                      <a:r>
                        <a:rPr lang="en-US" sz="1200" u="none" strike="noStrike" dirty="0" err="1">
                          <a:effectLst/>
                        </a:rPr>
                        <a:t>Upto</a:t>
                      </a:r>
                      <a:r>
                        <a:rPr lang="en-US" sz="1200" u="none" strike="noStrike" dirty="0">
                          <a:effectLst/>
                        </a:rPr>
                        <a:t> 2 Days battery with calling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Charge Type - USB cable with Metallic Charging Point (POGO Type)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366767"/>
                  </a:ext>
                </a:extLst>
              </a:tr>
              <a:tr h="37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Manufactured by/EMS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IL </a:t>
                      </a:r>
                      <a:r>
                        <a:rPr lang="en-US" sz="1200" u="none" strike="noStrike" dirty="0" err="1">
                          <a:effectLst/>
                        </a:rPr>
                        <a:t>Jin</a:t>
                      </a:r>
                      <a:r>
                        <a:rPr lang="en-US" sz="1200" u="none" strike="noStrike" dirty="0">
                          <a:effectLst/>
                        </a:rPr>
                        <a:t> Electronics</a:t>
                      </a:r>
                      <a:r>
                        <a:rPr lang="en-US" sz="1200" u="none" strike="noStrike" baseline="0" dirty="0">
                          <a:effectLst/>
                        </a:rPr>
                        <a:t> India </a:t>
                      </a:r>
                      <a:r>
                        <a:rPr lang="en-US" sz="1200" u="none" strike="noStrike" baseline="0" dirty="0" err="1">
                          <a:effectLst/>
                        </a:rPr>
                        <a:t>Pvt</a:t>
                      </a:r>
                      <a:r>
                        <a:rPr lang="en-US" sz="1200" u="none" strike="noStrike" baseline="0" dirty="0">
                          <a:effectLst/>
                        </a:rPr>
                        <a:t> Ltd.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089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2528" y="163903"/>
            <a:ext cx="683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Smartwatch Model -1 : Noise </a:t>
            </a:r>
            <a:r>
              <a:rPr lang="en-US" sz="2800" b="1" dirty="0" err="1"/>
              <a:t>Colorfit</a:t>
            </a:r>
            <a:r>
              <a:rPr lang="en-US" sz="2800" b="1" dirty="0"/>
              <a:t> Canvas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6430" y="819509"/>
            <a:ext cx="11447253" cy="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8686" r="16730"/>
          <a:stretch/>
        </p:blipFill>
        <p:spPr>
          <a:xfrm rot="5400000">
            <a:off x="9093832" y="4564423"/>
            <a:ext cx="972753" cy="1590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15730" r="20880" b="27079"/>
          <a:stretch/>
        </p:blipFill>
        <p:spPr>
          <a:xfrm rot="5400000">
            <a:off x="10829133" y="3901842"/>
            <a:ext cx="419350" cy="3548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307" t="23413" r="17831" b="34048"/>
          <a:stretch/>
        </p:blipFill>
        <p:spPr>
          <a:xfrm>
            <a:off x="10479978" y="4846580"/>
            <a:ext cx="1296956" cy="995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2213" t="35230" r="18302" b="32325"/>
          <a:stretch/>
        </p:blipFill>
        <p:spPr>
          <a:xfrm>
            <a:off x="10662607" y="2695934"/>
            <a:ext cx="809815" cy="68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2214" t="52778" r="58069" b="41639"/>
          <a:stretch/>
        </p:blipFill>
        <p:spPr>
          <a:xfrm rot="5400000">
            <a:off x="10850545" y="3454627"/>
            <a:ext cx="414103" cy="317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9869" t="43989" r="71670" b="49821"/>
          <a:stretch/>
        </p:blipFill>
        <p:spPr>
          <a:xfrm>
            <a:off x="-2608410" y="-39864"/>
            <a:ext cx="1249681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5968" t="34783" r="77842" b="60342"/>
          <a:stretch/>
        </p:blipFill>
        <p:spPr>
          <a:xfrm rot="5400000">
            <a:off x="-1338887" y="-1731171"/>
            <a:ext cx="914401" cy="960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71581" t="43514" r="20784" b="48438"/>
          <a:stretch/>
        </p:blipFill>
        <p:spPr>
          <a:xfrm rot="10800000">
            <a:off x="-3360488" y="2337676"/>
            <a:ext cx="1127760" cy="15849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32514" r="6093" b="19158"/>
          <a:stretch/>
        </p:blipFill>
        <p:spPr>
          <a:xfrm>
            <a:off x="6424738" y="4876781"/>
            <a:ext cx="2255701" cy="965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50953" t="50714" r="21587" b="29842"/>
          <a:stretch/>
        </p:blipFill>
        <p:spPr>
          <a:xfrm>
            <a:off x="10662607" y="1548213"/>
            <a:ext cx="789981" cy="745840"/>
          </a:xfrm>
          <a:prstGeom prst="rect">
            <a:avLst/>
          </a:prstGeom>
        </p:spPr>
      </p:pic>
      <p:sp>
        <p:nvSpPr>
          <p:cNvPr id="22" name="AutoShape 2" descr="https://d2xamzlzrdbdbn.cloudfront.net/products/71f27540-e48d-4233-985a-cbd5413124052303054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14801" t="6800" r="14480" b="7440"/>
          <a:stretch/>
        </p:blipFill>
        <p:spPr>
          <a:xfrm>
            <a:off x="4136415" y="2222431"/>
            <a:ext cx="1952340" cy="23675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9746" y="1068913"/>
            <a:ext cx="6125773" cy="53843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5197" y="902812"/>
            <a:ext cx="247183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 watch Specifications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82071" y="1068914"/>
            <a:ext cx="5658396" cy="329659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712786" y="922696"/>
            <a:ext cx="26626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Details found after Teardown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2071" y="4726267"/>
            <a:ext cx="5658396" cy="17270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19737" y="4487427"/>
            <a:ext cx="167507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Teardown Images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08258" y="5952126"/>
            <a:ext cx="470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A.I. : Teardown other H/E models of Noise</a:t>
            </a:r>
          </a:p>
        </p:txBody>
      </p:sp>
    </p:spTree>
    <p:extLst>
      <p:ext uri="{BB962C8B-B14F-4D97-AF65-F5344CB8AC3E}">
        <p14:creationId xmlns:p14="http://schemas.microsoft.com/office/powerpoint/2010/main" val="389372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412730"/>
              </p:ext>
            </p:extLst>
          </p:nvPr>
        </p:nvGraphicFramePr>
        <p:xfrm>
          <a:off x="6366805" y="1515703"/>
          <a:ext cx="5416878" cy="2795384"/>
        </p:xfrm>
        <a:graphic>
          <a:graphicData uri="http://schemas.openxmlformats.org/drawingml/2006/table">
            <a:tbl>
              <a:tblPr/>
              <a:tblGrid>
                <a:gridCol w="607066">
                  <a:extLst>
                    <a:ext uri="{9D8B030D-6E8A-4147-A177-3AD203B41FA5}">
                      <a16:colId xmlns:a16="http://schemas.microsoft.com/office/drawing/2014/main" val="1865636373"/>
                    </a:ext>
                  </a:extLst>
                </a:gridCol>
                <a:gridCol w="3379169">
                  <a:extLst>
                    <a:ext uri="{9D8B030D-6E8A-4147-A177-3AD203B41FA5}">
                      <a16:colId xmlns:a16="http://schemas.microsoft.com/office/drawing/2014/main" val="3593964830"/>
                    </a:ext>
                  </a:extLst>
                </a:gridCol>
                <a:gridCol w="1430643">
                  <a:extLst>
                    <a:ext uri="{9D8B030D-6E8A-4147-A177-3AD203B41FA5}">
                      <a16:colId xmlns:a16="http://schemas.microsoft.com/office/drawing/2014/main" val="1115399975"/>
                    </a:ext>
                  </a:extLst>
                </a:gridCol>
              </a:tblGrid>
              <a:tr h="861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 SoC (Nordic N52840)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Connectivity: Bluetooth 4.2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Note: Realtek RTL8763E is a 2-in-1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solution for Smartwatch &amp; TWS(Supports </a:t>
                      </a:r>
                      <a:r>
                        <a:rPr lang="it-IT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BLE Data, Classic Audio, BLE Audio)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57709"/>
                  </a:ext>
                </a:extLst>
              </a:tr>
              <a:tr h="242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: 1.29”(3.3 cm)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 : TFT LCD 2.5D curved glass display with touch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20153"/>
                  </a:ext>
                </a:extLst>
              </a:tr>
              <a:tr h="70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128Mbit | PUYA Semiconductors(Shanghai,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China)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P.No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. – PY25Q128HA Serial NOR Flash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74173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PMIC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LP Semi LP4069 | Linear Charger for Li-Battery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68070"/>
                  </a:ext>
                </a:extLst>
              </a:tr>
              <a:tr h="452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Unknown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Make PPG Sensor. It has 4x LEDs</a:t>
                      </a:r>
                      <a:b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(2x Transmitter + 2x Receiver). It does not have dedicated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Bioprocessor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84699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11643"/>
              </p:ext>
            </p:extLst>
          </p:nvPr>
        </p:nvGraphicFramePr>
        <p:xfrm>
          <a:off x="460375" y="1515703"/>
          <a:ext cx="5702397" cy="40576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3245300887"/>
                    </a:ext>
                  </a:extLst>
                </a:gridCol>
                <a:gridCol w="2380287">
                  <a:extLst>
                    <a:ext uri="{9D8B030D-6E8A-4147-A177-3AD203B41FA5}">
                      <a16:colId xmlns:a16="http://schemas.microsoft.com/office/drawing/2014/main" val="3566900344"/>
                    </a:ext>
                  </a:extLst>
                </a:gridCol>
                <a:gridCol w="2207685">
                  <a:extLst>
                    <a:ext uri="{9D8B030D-6E8A-4147-A177-3AD203B41FA5}">
                      <a16:colId xmlns:a16="http://schemas.microsoft.com/office/drawing/2014/main" val="2806260392"/>
                    </a:ext>
                  </a:extLst>
                </a:gridCol>
              </a:tblGrid>
              <a:tr h="125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boAt Storm RTL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Price :</a:t>
                      </a:r>
                      <a:r>
                        <a:rPr lang="en-US" sz="1200" u="none" strike="noStrike" baseline="0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INR3499(~$41.95)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Segment : </a:t>
                      </a:r>
                      <a: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Mid-end</a:t>
                      </a:r>
                      <a:br>
                        <a:rPr lang="en-US" sz="1200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Expected BOM</a:t>
                      </a:r>
                      <a:r>
                        <a:rPr lang="en-US" sz="1200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 Cost : </a:t>
                      </a:r>
                      <a:r>
                        <a:rPr lang="en-US" sz="1200" u="none" strike="noStrike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~$17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Watch Image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65465"/>
                  </a:ext>
                </a:extLst>
              </a:tr>
              <a:tr h="156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Watch Features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Heart rate monitor, SpO2 monitor, BP monitor, Guided breathing mode, Water proof</a:t>
                      </a:r>
                    </a:p>
                    <a:p>
                      <a:pPr algn="l" fontAlgn="ctr"/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Smart activity tracker for calories, steps &amp; distance. 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Storm RTL comes with 9 Active Sports Modes: Running, Walking, 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Cycling, Hiking, Climbing, 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Fitness, Treadmill, Yoga and</a:t>
                      </a:r>
                    </a:p>
                    <a:p>
                      <a:pPr algn="l" fontAlgn="ctr"/>
                      <a:r>
                        <a:rPr lang="en-GB" sz="1200" b="0" i="0" dirty="0">
                          <a:solidFill>
                            <a:srgbClr val="212529"/>
                          </a:solidFill>
                          <a:effectLst/>
                          <a:latin typeface="Metropolis"/>
                        </a:rPr>
                        <a:t>Dynamic Cycling</a:t>
                      </a:r>
                      <a:br>
                        <a:rPr lang="en-GB" sz="1200" dirty="0"/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777176"/>
                  </a:ext>
                </a:extLst>
              </a:tr>
              <a:tr h="603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Battery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Charge time – 2.5 </a:t>
                      </a:r>
                      <a:r>
                        <a:rPr lang="en-US" sz="1200" u="none" strike="noStrike" dirty="0" err="1">
                          <a:effectLst/>
                        </a:rPr>
                        <a:t>Hrs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Battery Life – 8 - 10 Days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Charge Type - USB magnetic cable with direct charging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366767"/>
                  </a:ext>
                </a:extLst>
              </a:tr>
              <a:tr h="37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Manufactured by/EMS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IL </a:t>
                      </a:r>
                      <a:r>
                        <a:rPr lang="en-US" sz="12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Jin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Electronics</a:t>
                      </a:r>
                      <a:r>
                        <a:rPr lang="en-US" sz="1200" u="none" strike="noStrike" baseline="0" dirty="0">
                          <a:effectLst/>
                          <a:highlight>
                            <a:srgbClr val="FFFF00"/>
                          </a:highlight>
                        </a:rPr>
                        <a:t> India </a:t>
                      </a:r>
                      <a:r>
                        <a:rPr lang="en-US" sz="1200" u="none" strike="noStrike" baseline="0" dirty="0" err="1">
                          <a:effectLst/>
                          <a:highlight>
                            <a:srgbClr val="FFFF00"/>
                          </a:highlight>
                        </a:rPr>
                        <a:t>Pvt</a:t>
                      </a:r>
                      <a:r>
                        <a:rPr lang="en-US" sz="1200" u="none" strike="noStrike" baseline="0" dirty="0">
                          <a:effectLst/>
                          <a:highlight>
                            <a:srgbClr val="FFFF00"/>
                          </a:highlight>
                        </a:rPr>
                        <a:t> Ltd.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089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2528" y="163903"/>
            <a:ext cx="597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Smartwatch Model -2 : boAt Storm RTL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6430" y="819509"/>
            <a:ext cx="11447253" cy="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15730" r="20880" b="27079"/>
          <a:stretch/>
        </p:blipFill>
        <p:spPr>
          <a:xfrm rot="5400000">
            <a:off x="10829133" y="3901842"/>
            <a:ext cx="419350" cy="3548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213" t="35230" r="18302" b="32325"/>
          <a:stretch/>
        </p:blipFill>
        <p:spPr>
          <a:xfrm>
            <a:off x="10662607" y="2695934"/>
            <a:ext cx="809815" cy="68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2214" t="52778" r="58069" b="41639"/>
          <a:stretch/>
        </p:blipFill>
        <p:spPr>
          <a:xfrm rot="5400000">
            <a:off x="10850545" y="3454627"/>
            <a:ext cx="414103" cy="317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9869" t="43989" r="71670" b="49821"/>
          <a:stretch/>
        </p:blipFill>
        <p:spPr>
          <a:xfrm>
            <a:off x="-2608410" y="-39864"/>
            <a:ext cx="1249681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5968" t="34783" r="77842" b="60342"/>
          <a:stretch/>
        </p:blipFill>
        <p:spPr>
          <a:xfrm rot="5400000">
            <a:off x="-1338887" y="-1731171"/>
            <a:ext cx="914401" cy="960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71581" t="43514" r="20784" b="48438"/>
          <a:stretch/>
        </p:blipFill>
        <p:spPr>
          <a:xfrm rot="10800000">
            <a:off x="-3360488" y="2337676"/>
            <a:ext cx="1127760" cy="15849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50953" t="50714" r="21587" b="29842"/>
          <a:stretch/>
        </p:blipFill>
        <p:spPr>
          <a:xfrm>
            <a:off x="10662607" y="1548213"/>
            <a:ext cx="789981" cy="745840"/>
          </a:xfrm>
          <a:prstGeom prst="rect">
            <a:avLst/>
          </a:prstGeom>
        </p:spPr>
      </p:pic>
      <p:sp>
        <p:nvSpPr>
          <p:cNvPr id="22" name="AutoShape 2" descr="https://d2xamzlzrdbdbn.cloudfront.net/products/71f27540-e48d-4233-985a-cbd5413124052303054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9746" y="1068913"/>
            <a:ext cx="6125773" cy="53843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35197" y="902812"/>
            <a:ext cx="247183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 watch Specifications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82071" y="1068914"/>
            <a:ext cx="5658396" cy="329659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712786" y="922696"/>
            <a:ext cx="26626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Details found after Teardown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2071" y="4726267"/>
            <a:ext cx="5658396" cy="17270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19737" y="4487427"/>
            <a:ext cx="167507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Teardown Images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08258" y="5952126"/>
            <a:ext cx="470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A.I. : Teardown other H/E models of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2EB19-25BD-10A3-43B3-0FEFBC1ACD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73260" y="2421753"/>
            <a:ext cx="1908000" cy="23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8E5FC-9EDA-8330-5BDC-162F72809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778" y="4885053"/>
            <a:ext cx="2030848" cy="9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2A48F4-BBFF-8093-D0E2-A59E4898995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817222" y="4515096"/>
            <a:ext cx="970398" cy="1684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74670B-128D-4705-6D65-A2EEE427665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202" y="4870898"/>
            <a:ext cx="1647655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9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163903"/>
            <a:ext cx="358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Smartwatch Model -3 :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36430" y="819509"/>
            <a:ext cx="11447253" cy="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9746" y="1068913"/>
            <a:ext cx="6125773" cy="53843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35197" y="902812"/>
            <a:ext cx="247183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 watch Specifications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2071" y="1068914"/>
            <a:ext cx="5658396" cy="329659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12786" y="922696"/>
            <a:ext cx="26626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Details found after Teardown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2071" y="4726267"/>
            <a:ext cx="5658396" cy="17270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19737" y="4487427"/>
            <a:ext cx="167507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Teardown Images</a:t>
            </a:r>
          </a:p>
        </p:txBody>
      </p:sp>
    </p:spTree>
    <p:extLst>
      <p:ext uri="{BB962C8B-B14F-4D97-AF65-F5344CB8AC3E}">
        <p14:creationId xmlns:p14="http://schemas.microsoft.com/office/powerpoint/2010/main" val="142898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5440" y="2956560"/>
            <a:ext cx="3360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72001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25043</TotalTime>
  <Words>599</Words>
  <Application>Microsoft Office PowerPoint</Application>
  <PresentationFormat>Widescreen</PresentationFormat>
  <Paragraphs>62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Metropolis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Shubhankar Dhar</dc:creator>
  <cp:lastModifiedBy>Tarun Kamboj</cp:lastModifiedBy>
  <cp:revision>916</cp:revision>
  <cp:lastPrinted>2023-01-09T01:56:43Z</cp:lastPrinted>
  <dcterms:created xsi:type="dcterms:W3CDTF">2022-09-26T02:12:19Z</dcterms:created>
  <dcterms:modified xsi:type="dcterms:W3CDTF">2024-01-25T08:06:42Z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